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5" r:id="rId2"/>
    <p:sldId id="334" r:id="rId3"/>
    <p:sldId id="32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29D"/>
    <a:srgbClr val="F2F2F2"/>
    <a:srgbClr val="DDCFC2"/>
    <a:srgbClr val="AFF4FF"/>
    <a:srgbClr val="03395D"/>
    <a:srgbClr val="C53A29"/>
    <a:srgbClr val="FFFEF9"/>
    <a:srgbClr val="FAFAFA"/>
    <a:srgbClr val="F4F2F3"/>
    <a:srgbClr val="007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3" autoAdjust="0"/>
    <p:restoredTop sz="96452" autoAdjust="0"/>
  </p:normalViewPr>
  <p:slideViewPr>
    <p:cSldViewPr snapToGrid="0">
      <p:cViewPr>
        <p:scale>
          <a:sx n="97" d="100"/>
          <a:sy n="97" d="100"/>
        </p:scale>
        <p:origin x="3080" y="1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D25E-03EF-4BC8-9AE7-A1C0C8D0F496}" type="datetimeFigureOut">
              <a:rPr lang="it-IT" smtClean="0"/>
              <a:t>03/09/24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361B-F9D0-48CC-88EA-FC9649F04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54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B9E55-F162-5541-951E-9F4F1CB1C53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0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B9E55-F162-5541-951E-9F4F1CB1C53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7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B9E55-F162-5541-951E-9F4F1CB1C53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7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0BC9B-D771-4901-9F7C-166E60FE5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EC702B-AED2-41C2-AAB3-14F120DCF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820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bottiglia, segnale, clipart&#10;&#10;Descrizione generata automaticamente">
            <a:extLst>
              <a:ext uri="{FF2B5EF4-FFF2-40B4-BE49-F238E27FC236}">
                <a16:creationId xmlns:a16="http://schemas.microsoft.com/office/drawing/2014/main" id="{8F515C1F-1596-B2B3-439E-5AD495A210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75" y="77776"/>
            <a:ext cx="1721879" cy="3465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9562E7-E3A1-4C48-AF16-86FE96DFD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65"/>
          <a:stretch/>
        </p:blipFill>
        <p:spPr>
          <a:xfrm>
            <a:off x="-1" y="-7556"/>
            <a:ext cx="10327341" cy="56677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DCA1E97-D0B1-5245-BBD9-6977980A6170}"/>
              </a:ext>
            </a:extLst>
          </p:cNvPr>
          <p:cNvSpPr/>
          <p:nvPr userDrawn="1"/>
        </p:nvSpPr>
        <p:spPr>
          <a:xfrm>
            <a:off x="632" y="6599830"/>
            <a:ext cx="10326708" cy="258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36E760E-0508-B949-967F-1CE247D9718B}"/>
              </a:ext>
            </a:extLst>
          </p:cNvPr>
          <p:cNvSpPr/>
          <p:nvPr userDrawn="1"/>
        </p:nvSpPr>
        <p:spPr>
          <a:xfrm>
            <a:off x="-1" y="458015"/>
            <a:ext cx="12191369" cy="2195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9B450B-01AF-464C-B6C2-413F3F8EEAD7}"/>
              </a:ext>
            </a:extLst>
          </p:cNvPr>
          <p:cNvSpPr txBox="1"/>
          <p:nvPr userDrawn="1"/>
        </p:nvSpPr>
        <p:spPr>
          <a:xfrm>
            <a:off x="1728653" y="333901"/>
            <a:ext cx="656896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sz="12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 FIERE IN ITALIA E IN EUROPA SELEZIONATE DA PUBLITALIA ‘80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43C265-6DA2-324E-978A-530611DC8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65"/>
          <a:stretch/>
        </p:blipFill>
        <p:spPr>
          <a:xfrm>
            <a:off x="1806130" y="6718196"/>
            <a:ext cx="10385238" cy="1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1922778"/>
              </p:ext>
            </p:extLst>
          </p:nvPr>
        </p:nvGraphicFramePr>
        <p:xfrm>
          <a:off x="2889370" y="1091333"/>
          <a:ext cx="8756811" cy="518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3386262733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945979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95487231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908321918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1062539382"/>
                    </a:ext>
                  </a:extLst>
                </a:gridCol>
                <a:gridCol w="284400">
                  <a:extLst>
                    <a:ext uri="{9D8B030D-6E8A-4147-A177-3AD203B41FA5}">
                      <a16:colId xmlns:a16="http://schemas.microsoft.com/office/drawing/2014/main" val="649987426"/>
                    </a:ext>
                  </a:extLst>
                </a:gridCol>
                <a:gridCol w="284400">
                  <a:extLst>
                    <a:ext uri="{9D8B030D-6E8A-4147-A177-3AD203B41FA5}">
                      <a16:colId xmlns:a16="http://schemas.microsoft.com/office/drawing/2014/main" val="1427102225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3137064012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1834792058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82193">
                  <a:extLst>
                    <a:ext uri="{9D8B030D-6E8A-4147-A177-3AD203B41FA5}">
                      <a16:colId xmlns:a16="http://schemas.microsoft.com/office/drawing/2014/main" val="1003628714"/>
                    </a:ext>
                  </a:extLst>
                </a:gridCol>
              </a:tblGrid>
              <a:tr h="309823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kern="120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05"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779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3210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202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3547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318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20442"/>
                  </a:ext>
                </a:extLst>
              </a:tr>
            </a:tbl>
          </a:graphicData>
        </a:graphic>
      </p:graphicFrame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C164A60F-D68F-651C-3D1D-A2487FA82986}"/>
              </a:ext>
            </a:extLst>
          </p:cNvPr>
          <p:cNvCxnSpPr>
            <a:cxnSpLocks/>
          </p:cNvCxnSpPr>
          <p:nvPr/>
        </p:nvCxnSpPr>
        <p:spPr>
          <a:xfrm>
            <a:off x="2889371" y="1738006"/>
            <a:ext cx="8756838" cy="0"/>
          </a:xfrm>
          <a:prstGeom prst="line">
            <a:avLst/>
          </a:prstGeom>
          <a:ln w="12700" cap="flat" cmpd="sng" algn="ctr">
            <a:solidFill>
              <a:srgbClr val="1952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C4B9FA3A-BC8C-4AB9-5FE3-09DAB08FC9D5}"/>
              </a:ext>
            </a:extLst>
          </p:cNvPr>
          <p:cNvSpPr/>
          <p:nvPr/>
        </p:nvSpPr>
        <p:spPr>
          <a:xfrm>
            <a:off x="5144365" y="2385216"/>
            <a:ext cx="849613" cy="654317"/>
          </a:xfrm>
          <a:prstGeom prst="rect">
            <a:avLst/>
          </a:prstGeom>
          <a:solidFill>
            <a:srgbClr val="DDCFC2"/>
          </a:solidFill>
          <a:ln w="12700">
            <a:solidFill>
              <a:srgbClr val="1952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802692" y="1422350"/>
            <a:ext cx="888401" cy="38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sz="1200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it-IT" sz="1200" dirty="0">
              <a:solidFill>
                <a:srgbClr val="195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93207" y="720862"/>
            <a:ext cx="4632033" cy="40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OTTOBRE 2024</a:t>
            </a:r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01FCCD9C-F644-B544-830F-A15C3D42682B}"/>
              </a:ext>
            </a:extLst>
          </p:cNvPr>
          <p:cNvCxnSpPr>
            <a:cxnSpLocks/>
          </p:cNvCxnSpPr>
          <p:nvPr/>
        </p:nvCxnSpPr>
        <p:spPr>
          <a:xfrm>
            <a:off x="1802691" y="688572"/>
            <a:ext cx="0" cy="5903700"/>
          </a:xfrm>
          <a:prstGeom prst="line">
            <a:avLst/>
          </a:prstGeom>
          <a:ln w="12700" cap="flat" cmpd="sng" algn="ctr">
            <a:solidFill>
              <a:srgbClr val="6FD7F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7F9042B-A576-7243-9874-EE8A4C944C91}"/>
              </a:ext>
            </a:extLst>
          </p:cNvPr>
          <p:cNvSpPr txBox="1"/>
          <p:nvPr/>
        </p:nvSpPr>
        <p:spPr>
          <a:xfrm>
            <a:off x="83462" y="1233894"/>
            <a:ext cx="16290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480"/>
              </a:lnSpc>
              <a:defRPr/>
            </a:pP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soggette</a:t>
            </a:r>
            <a:b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continue </a:t>
            </a:r>
            <a:b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433FD2A-AD5B-CA4D-B64F-D3B10032224A}"/>
              </a:ext>
            </a:extLst>
          </p:cNvPr>
          <p:cNvCxnSpPr>
            <a:cxnSpLocks/>
          </p:cNvCxnSpPr>
          <p:nvPr/>
        </p:nvCxnSpPr>
        <p:spPr>
          <a:xfrm>
            <a:off x="173520" y="1903308"/>
            <a:ext cx="1296553" cy="0"/>
          </a:xfrm>
          <a:prstGeom prst="line">
            <a:avLst/>
          </a:prstGeom>
          <a:ln w="12700" cap="flat" cmpd="sng" algn="ctr">
            <a:solidFill>
              <a:srgbClr val="6FD7F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319F8F-3CFB-E5DB-8E39-4EB4B91D3BF2}"/>
              </a:ext>
            </a:extLst>
          </p:cNvPr>
          <p:cNvSpPr txBox="1"/>
          <p:nvPr/>
        </p:nvSpPr>
        <p:spPr>
          <a:xfrm>
            <a:off x="83461" y="1911408"/>
            <a:ext cx="2033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r>
              <a:rPr lang="it-IT" sz="900" dirty="0"/>
              <a:t>TTG + INOUT (SIA + SUN +SUPERFACES + GREENSCAPE)</a:t>
            </a:r>
          </a:p>
          <a:p>
            <a:pPr>
              <a:buClr>
                <a:srgbClr val="19529D"/>
              </a:buClr>
            </a:pPr>
            <a:endParaRPr lang="it-IT" sz="900" dirty="0"/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r>
              <a:rPr lang="it-IT" sz="900" dirty="0"/>
              <a:t>SAIE (costruzioni)</a:t>
            </a:r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endParaRPr lang="it-IT" sz="900" dirty="0"/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r>
              <a:rPr lang="it-IT" sz="900" dirty="0"/>
              <a:t>EUDISHOW </a:t>
            </a:r>
          </a:p>
          <a:p>
            <a:pPr>
              <a:buClr>
                <a:srgbClr val="19529D"/>
              </a:buClr>
            </a:pPr>
            <a:endParaRPr lang="it-IT" sz="900" dirty="0"/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r>
              <a:rPr lang="it-IT" sz="900" dirty="0"/>
              <a:t>SALONE NAUTICO BOLOGNA</a:t>
            </a:r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endParaRPr lang="it-IT" sz="900" dirty="0"/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r>
              <a:rPr lang="it-IT" sz="900" dirty="0"/>
              <a:t>SIAL</a:t>
            </a:r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endParaRPr lang="it-IT" sz="900" dirty="0"/>
          </a:p>
          <a:p>
            <a:pPr marL="88900" indent="-88900">
              <a:buClr>
                <a:srgbClr val="19529D"/>
              </a:buClr>
              <a:buFont typeface="Wingdings" pitchFamily="2" charset="2"/>
              <a:buChar char="§"/>
            </a:pPr>
            <a:r>
              <a:rPr lang="it-IT" sz="900" dirty="0"/>
              <a:t>TUTTO SPOSI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C517DC-062A-791A-D02F-88F55CB9A6D5}"/>
              </a:ext>
            </a:extLst>
          </p:cNvPr>
          <p:cNvSpPr txBox="1"/>
          <p:nvPr/>
        </p:nvSpPr>
        <p:spPr>
          <a:xfrm>
            <a:off x="1802692" y="1958352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Rimini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D028E74-CBE4-1D72-8588-8BE19800A3FD}"/>
              </a:ext>
            </a:extLst>
          </p:cNvPr>
          <p:cNvSpPr/>
          <p:nvPr/>
        </p:nvSpPr>
        <p:spPr>
          <a:xfrm>
            <a:off x="6275299" y="3033713"/>
            <a:ext cx="851365" cy="652462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9E19C26-A94C-DBE7-6DD9-D0AF5B76A644}"/>
              </a:ext>
            </a:extLst>
          </p:cNvPr>
          <p:cNvSpPr txBox="1"/>
          <p:nvPr/>
        </p:nvSpPr>
        <p:spPr>
          <a:xfrm>
            <a:off x="1802692" y="3207276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A7D9DF2-772E-A811-39C6-2652C68A9507}"/>
              </a:ext>
            </a:extLst>
          </p:cNvPr>
          <p:cNvSpPr txBox="1"/>
          <p:nvPr/>
        </p:nvSpPr>
        <p:spPr>
          <a:xfrm>
            <a:off x="1802692" y="5776227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Parigi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B15671A7-C62E-B28C-4142-E25EF50E02E2}"/>
              </a:ext>
            </a:extLst>
          </p:cNvPr>
          <p:cNvSpPr/>
          <p:nvPr/>
        </p:nvSpPr>
        <p:spPr>
          <a:xfrm>
            <a:off x="2793207" y="4985657"/>
            <a:ext cx="8949138" cy="63137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D3BA3A40-9678-EABB-00B2-62EAFB85D4E5}"/>
              </a:ext>
            </a:extLst>
          </p:cNvPr>
          <p:cNvSpPr txBox="1"/>
          <p:nvPr/>
        </p:nvSpPr>
        <p:spPr>
          <a:xfrm>
            <a:off x="1802692" y="5244382"/>
            <a:ext cx="888401" cy="38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sz="1200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ESTERO</a:t>
            </a:r>
            <a:endParaRPr lang="it-IT" sz="1200" dirty="0">
              <a:solidFill>
                <a:srgbClr val="195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nettore 1 68">
            <a:extLst>
              <a:ext uri="{FF2B5EF4-FFF2-40B4-BE49-F238E27FC236}">
                <a16:creationId xmlns:a16="http://schemas.microsoft.com/office/drawing/2014/main" id="{40258B74-E0B4-A2DC-E5FC-003BF4C6BA3B}"/>
              </a:ext>
            </a:extLst>
          </p:cNvPr>
          <p:cNvCxnSpPr>
            <a:cxnSpLocks/>
          </p:cNvCxnSpPr>
          <p:nvPr/>
        </p:nvCxnSpPr>
        <p:spPr>
          <a:xfrm>
            <a:off x="2889371" y="5625499"/>
            <a:ext cx="8756838" cy="0"/>
          </a:xfrm>
          <a:prstGeom prst="line">
            <a:avLst/>
          </a:prstGeom>
          <a:ln w="12700" cap="flat" cmpd="sng" algn="ctr">
            <a:solidFill>
              <a:srgbClr val="1952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8189D892-D080-2526-18C6-F96BD00B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76" t="18565" r="8605" b="27494"/>
          <a:stretch/>
        </p:blipFill>
        <p:spPr>
          <a:xfrm>
            <a:off x="6295697" y="3090041"/>
            <a:ext cx="798786" cy="52532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370E290-8185-B000-4EA3-CF0CB243D8E4}"/>
              </a:ext>
            </a:extLst>
          </p:cNvPr>
          <p:cNvSpPr/>
          <p:nvPr/>
        </p:nvSpPr>
        <p:spPr>
          <a:xfrm>
            <a:off x="5144366" y="1737585"/>
            <a:ext cx="849613" cy="650015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84AB7BA-F6DD-2C54-E540-E77110BB10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39" t="18606" r="16377" b="22535"/>
          <a:stretch/>
        </p:blipFill>
        <p:spPr>
          <a:xfrm>
            <a:off x="5185835" y="1744582"/>
            <a:ext cx="802058" cy="6288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03BF009-F14A-E8C6-A99D-904055B9D7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67" t="11807" r="6467" b="14807"/>
          <a:stretch/>
        </p:blipFill>
        <p:spPr>
          <a:xfrm>
            <a:off x="5215466" y="2400984"/>
            <a:ext cx="745067" cy="630366"/>
          </a:xfrm>
          <a:prstGeom prst="rect">
            <a:avLst/>
          </a:prstGeom>
          <a:solidFill>
            <a:srgbClr val="DDCFC2"/>
          </a:solidFill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0F831961-00E4-9F19-9E77-D9D0C485B7B2}"/>
              </a:ext>
            </a:extLst>
          </p:cNvPr>
          <p:cNvSpPr/>
          <p:nvPr/>
        </p:nvSpPr>
        <p:spPr>
          <a:xfrm>
            <a:off x="5142587" y="3033713"/>
            <a:ext cx="1132740" cy="652462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543B850-ECC9-6A8F-B0B2-1EA51CD7CE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30" t="1852" r="66111" b="75463"/>
          <a:stretch/>
        </p:blipFill>
        <p:spPr>
          <a:xfrm>
            <a:off x="5340350" y="3063312"/>
            <a:ext cx="774700" cy="600638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3F661E5B-2BED-5E10-C740-22F5D0F70322}"/>
              </a:ext>
            </a:extLst>
          </p:cNvPr>
          <p:cNvSpPr/>
          <p:nvPr/>
        </p:nvSpPr>
        <p:spPr>
          <a:xfrm>
            <a:off x="5995899" y="3681413"/>
            <a:ext cx="2538501" cy="652462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147E3E-8723-0FAC-C4DC-6349FDA89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423" y="3692662"/>
            <a:ext cx="1330478" cy="663972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95F45935-8C31-99E4-9050-84B6E2CA3D55}"/>
              </a:ext>
            </a:extLst>
          </p:cNvPr>
          <p:cNvSpPr/>
          <p:nvPr/>
        </p:nvSpPr>
        <p:spPr>
          <a:xfrm>
            <a:off x="9653499" y="4329113"/>
            <a:ext cx="1141501" cy="652462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45EA43-0923-D7D0-9735-D301C82E76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036" t="31088" r="7623" b="33675"/>
          <a:stretch/>
        </p:blipFill>
        <p:spPr>
          <a:xfrm>
            <a:off x="9670143" y="4513943"/>
            <a:ext cx="1080092" cy="292100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E3D0B73C-8021-3F0F-A02B-5E93DE45569F}"/>
              </a:ext>
            </a:extLst>
          </p:cNvPr>
          <p:cNvSpPr/>
          <p:nvPr/>
        </p:nvSpPr>
        <p:spPr>
          <a:xfrm>
            <a:off x="7969842" y="5628142"/>
            <a:ext cx="1406387" cy="652462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54DC377-4373-B7CB-B3B9-58C653387F7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7822" r="-206" b="26102"/>
          <a:stretch/>
        </p:blipFill>
        <p:spPr>
          <a:xfrm>
            <a:off x="8040915" y="5667310"/>
            <a:ext cx="1290410" cy="593336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12A6BE1-0DFC-FA7B-2CB6-03851A972E30}"/>
              </a:ext>
            </a:extLst>
          </p:cNvPr>
          <p:cNvSpPr txBox="1"/>
          <p:nvPr/>
        </p:nvSpPr>
        <p:spPr>
          <a:xfrm>
            <a:off x="1802692" y="4509120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Napoli</a:t>
            </a:r>
          </a:p>
        </p:txBody>
      </p:sp>
    </p:spTree>
    <p:extLst>
      <p:ext uri="{BB962C8B-B14F-4D97-AF65-F5344CB8AC3E}">
        <p14:creationId xmlns:p14="http://schemas.microsoft.com/office/powerpoint/2010/main" val="32844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94942290"/>
              </p:ext>
            </p:extLst>
          </p:nvPr>
        </p:nvGraphicFramePr>
        <p:xfrm>
          <a:off x="2889370" y="1091333"/>
          <a:ext cx="8756820" cy="533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8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3386262733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945979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95487231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908321918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1062539382"/>
                    </a:ext>
                  </a:extLst>
                </a:gridCol>
                <a:gridCol w="293870">
                  <a:extLst>
                    <a:ext uri="{9D8B030D-6E8A-4147-A177-3AD203B41FA5}">
                      <a16:colId xmlns:a16="http://schemas.microsoft.com/office/drawing/2014/main" val="649987426"/>
                    </a:ext>
                  </a:extLst>
                </a:gridCol>
                <a:gridCol w="293870">
                  <a:extLst>
                    <a:ext uri="{9D8B030D-6E8A-4147-A177-3AD203B41FA5}">
                      <a16:colId xmlns:a16="http://schemas.microsoft.com/office/drawing/2014/main" val="1427102225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3137064012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1834792058"/>
                    </a:ext>
                  </a:extLst>
                </a:gridCol>
                <a:gridCol w="29159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09823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529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529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kern="120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05"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779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321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202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354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318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63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383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881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57105"/>
                  </a:ext>
                </a:extLst>
              </a:tr>
            </a:tbl>
          </a:graphicData>
        </a:graphic>
      </p:graphicFrame>
      <p:sp>
        <p:nvSpPr>
          <p:cNvPr id="73" name="Rettangolo 72">
            <a:extLst>
              <a:ext uri="{FF2B5EF4-FFF2-40B4-BE49-F238E27FC236}">
                <a16:creationId xmlns:a16="http://schemas.microsoft.com/office/drawing/2014/main" id="{B489DB33-A7E6-AD89-5148-8595AFC90D06}"/>
              </a:ext>
            </a:extLst>
          </p:cNvPr>
          <p:cNvSpPr/>
          <p:nvPr/>
        </p:nvSpPr>
        <p:spPr>
          <a:xfrm>
            <a:off x="10182497" y="5969727"/>
            <a:ext cx="1177578" cy="450668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EA6A2F4D-35BD-13E6-D1E9-00738570F606}"/>
              </a:ext>
            </a:extLst>
          </p:cNvPr>
          <p:cNvSpPr/>
          <p:nvPr/>
        </p:nvSpPr>
        <p:spPr>
          <a:xfrm>
            <a:off x="11339114" y="4086054"/>
            <a:ext cx="705741" cy="460546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C164A60F-D68F-651C-3D1D-A2487FA82986}"/>
              </a:ext>
            </a:extLst>
          </p:cNvPr>
          <p:cNvCxnSpPr>
            <a:cxnSpLocks/>
          </p:cNvCxnSpPr>
          <p:nvPr/>
        </p:nvCxnSpPr>
        <p:spPr>
          <a:xfrm>
            <a:off x="2889371" y="1738006"/>
            <a:ext cx="8756838" cy="0"/>
          </a:xfrm>
          <a:prstGeom prst="line">
            <a:avLst/>
          </a:prstGeom>
          <a:ln w="12700" cap="flat" cmpd="sng" algn="ctr">
            <a:solidFill>
              <a:srgbClr val="1952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C517DC-062A-791A-D02F-88F55CB9A6D5}"/>
              </a:ext>
            </a:extLst>
          </p:cNvPr>
          <p:cNvSpPr txBox="1"/>
          <p:nvPr/>
        </p:nvSpPr>
        <p:spPr>
          <a:xfrm>
            <a:off x="1802692" y="1751524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 Rho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1BED542-2363-D655-17F5-BB451C8942E4}"/>
              </a:ext>
            </a:extLst>
          </p:cNvPr>
          <p:cNvSpPr/>
          <p:nvPr/>
        </p:nvSpPr>
        <p:spPr>
          <a:xfrm>
            <a:off x="4631473" y="1741071"/>
            <a:ext cx="1183367" cy="460262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802692" y="1422350"/>
            <a:ext cx="888401" cy="38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sz="1200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it-IT" sz="1200" dirty="0">
              <a:solidFill>
                <a:srgbClr val="195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93207" y="720862"/>
            <a:ext cx="4632033" cy="40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2024</a:t>
            </a:r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01FCCD9C-F644-B544-830F-A15C3D42682B}"/>
              </a:ext>
            </a:extLst>
          </p:cNvPr>
          <p:cNvCxnSpPr>
            <a:cxnSpLocks/>
          </p:cNvCxnSpPr>
          <p:nvPr/>
        </p:nvCxnSpPr>
        <p:spPr>
          <a:xfrm>
            <a:off x="1802691" y="688572"/>
            <a:ext cx="0" cy="5903700"/>
          </a:xfrm>
          <a:prstGeom prst="line">
            <a:avLst/>
          </a:prstGeom>
          <a:ln w="12700" cap="flat" cmpd="sng" algn="ctr">
            <a:solidFill>
              <a:srgbClr val="6FD7F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7F9042B-A576-7243-9874-EE8A4C944C91}"/>
              </a:ext>
            </a:extLst>
          </p:cNvPr>
          <p:cNvSpPr txBox="1"/>
          <p:nvPr/>
        </p:nvSpPr>
        <p:spPr>
          <a:xfrm>
            <a:off x="83462" y="1233894"/>
            <a:ext cx="16290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480"/>
              </a:lnSpc>
              <a:defRPr/>
            </a:pP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soggette</a:t>
            </a:r>
            <a:b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continue </a:t>
            </a:r>
            <a:b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433FD2A-AD5B-CA4D-B64F-D3B10032224A}"/>
              </a:ext>
            </a:extLst>
          </p:cNvPr>
          <p:cNvCxnSpPr>
            <a:cxnSpLocks/>
          </p:cNvCxnSpPr>
          <p:nvPr/>
        </p:nvCxnSpPr>
        <p:spPr>
          <a:xfrm>
            <a:off x="173520" y="1903308"/>
            <a:ext cx="1296553" cy="0"/>
          </a:xfrm>
          <a:prstGeom prst="line">
            <a:avLst/>
          </a:prstGeom>
          <a:ln w="12700" cap="flat" cmpd="sng" algn="ctr">
            <a:solidFill>
              <a:srgbClr val="6FD7F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319F8F-3CFB-E5DB-8E39-4EB4B91D3BF2}"/>
              </a:ext>
            </a:extLst>
          </p:cNvPr>
          <p:cNvSpPr txBox="1"/>
          <p:nvPr/>
        </p:nvSpPr>
        <p:spPr>
          <a:xfrm>
            <a:off x="83461" y="1911408"/>
            <a:ext cx="2033204" cy="26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ECOMONDO 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COSMO FOOD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EIMA INTERNATIONAL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EICMA MOTO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FIERACAVALLI 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MILANO AUTO CLASSICA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RESTRUCTURA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MILAN GAMES WEEK &amp; CARTOOMICS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5</a:t>
            </a:r>
          </a:p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ARTIGIANATO IN FIERA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0A6E1F-8EAD-8E1F-BC2C-B2502CB234DA}"/>
              </a:ext>
            </a:extLst>
          </p:cNvPr>
          <p:cNvSpPr txBox="1"/>
          <p:nvPr/>
        </p:nvSpPr>
        <p:spPr>
          <a:xfrm>
            <a:off x="1802692" y="4541503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9E19C26-A94C-DBE7-6DD9-D0AF5B76A644}"/>
              </a:ext>
            </a:extLst>
          </p:cNvPr>
          <p:cNvSpPr txBox="1"/>
          <p:nvPr/>
        </p:nvSpPr>
        <p:spPr>
          <a:xfrm>
            <a:off x="1802692" y="2689082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Milanocity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F89D810-4574-7864-74C3-33DBD43223A2}"/>
              </a:ext>
            </a:extLst>
          </p:cNvPr>
          <p:cNvSpPr txBox="1"/>
          <p:nvPr/>
        </p:nvSpPr>
        <p:spPr>
          <a:xfrm>
            <a:off x="1802692" y="3137942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Torino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3B4CA20-5E1A-06C0-F44A-7040292F47B8}"/>
              </a:ext>
            </a:extLst>
          </p:cNvPr>
          <p:cNvSpPr txBox="1"/>
          <p:nvPr/>
        </p:nvSpPr>
        <p:spPr>
          <a:xfrm>
            <a:off x="1802692" y="3614000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CB1FC83-1D33-CC3E-A7BE-AE3440CB1FAC}"/>
              </a:ext>
            </a:extLst>
          </p:cNvPr>
          <p:cNvSpPr txBox="1"/>
          <p:nvPr/>
        </p:nvSpPr>
        <p:spPr>
          <a:xfrm>
            <a:off x="1802692" y="4073842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Vicenza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5DE191E-D73C-AA62-5D4A-990421056D73}"/>
              </a:ext>
            </a:extLst>
          </p:cNvPr>
          <p:cNvSpPr txBox="1"/>
          <p:nvPr/>
        </p:nvSpPr>
        <p:spPr>
          <a:xfrm>
            <a:off x="1802692" y="5015506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Rimini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A7D9DF2-772E-A811-39C6-2652C68A9507}"/>
              </a:ext>
            </a:extLst>
          </p:cNvPr>
          <p:cNvSpPr txBox="1"/>
          <p:nvPr/>
        </p:nvSpPr>
        <p:spPr>
          <a:xfrm>
            <a:off x="1802692" y="5968098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Dubai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B15671A7-C62E-B28C-4142-E25EF50E02E2}"/>
              </a:ext>
            </a:extLst>
          </p:cNvPr>
          <p:cNvSpPr/>
          <p:nvPr/>
        </p:nvSpPr>
        <p:spPr>
          <a:xfrm>
            <a:off x="2793206" y="5486399"/>
            <a:ext cx="8949138" cy="4822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D3BA3A40-9678-EABB-00B2-62EAFB85D4E5}"/>
              </a:ext>
            </a:extLst>
          </p:cNvPr>
          <p:cNvSpPr txBox="1"/>
          <p:nvPr/>
        </p:nvSpPr>
        <p:spPr>
          <a:xfrm>
            <a:off x="1802692" y="5582636"/>
            <a:ext cx="888401" cy="38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sz="1200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ESTERO</a:t>
            </a:r>
            <a:endParaRPr lang="it-IT" sz="1200" dirty="0">
              <a:solidFill>
                <a:srgbClr val="195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nettore 1 68">
            <a:extLst>
              <a:ext uri="{FF2B5EF4-FFF2-40B4-BE49-F238E27FC236}">
                <a16:creationId xmlns:a16="http://schemas.microsoft.com/office/drawing/2014/main" id="{40258B74-E0B4-A2DC-E5FC-003BF4C6BA3B}"/>
              </a:ext>
            </a:extLst>
          </p:cNvPr>
          <p:cNvCxnSpPr>
            <a:cxnSpLocks/>
          </p:cNvCxnSpPr>
          <p:nvPr/>
        </p:nvCxnSpPr>
        <p:spPr>
          <a:xfrm>
            <a:off x="2889371" y="5969946"/>
            <a:ext cx="8756838" cy="0"/>
          </a:xfrm>
          <a:prstGeom prst="line">
            <a:avLst/>
          </a:prstGeom>
          <a:ln w="12700" cap="flat" cmpd="sng" algn="ctr">
            <a:solidFill>
              <a:srgbClr val="1952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869A5BF3-F1E7-4CC1-FA79-062BB8D9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80" y="1764548"/>
            <a:ext cx="709225" cy="401709"/>
          </a:xfrm>
          <a:prstGeom prst="rect">
            <a:avLst/>
          </a:prstGeom>
        </p:spPr>
      </p:pic>
      <p:pic>
        <p:nvPicPr>
          <p:cNvPr id="17" name="Picture 2" descr="The Big 5 2022 - Fiere Internazionali">
            <a:extLst>
              <a:ext uri="{FF2B5EF4-FFF2-40B4-BE49-F238E27FC236}">
                <a16:creationId xmlns:a16="http://schemas.microsoft.com/office/drawing/2014/main" id="{06D857C6-2798-EDC3-86A9-47AD268D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171" y="5984423"/>
            <a:ext cx="432755" cy="4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CEBAFAA-368E-9015-B9AB-F4065ADF96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92" t="3771" r="7851" b="1"/>
          <a:stretch/>
        </p:blipFill>
        <p:spPr>
          <a:xfrm>
            <a:off x="11344166" y="4087050"/>
            <a:ext cx="701858" cy="459550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6CB383B3-AE12-8DF5-3D71-AC88635CAD57}"/>
              </a:ext>
            </a:extLst>
          </p:cNvPr>
          <p:cNvSpPr/>
          <p:nvPr/>
        </p:nvSpPr>
        <p:spPr>
          <a:xfrm>
            <a:off x="6979606" y="2208596"/>
            <a:ext cx="870853" cy="45840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5BA7403-9242-2D93-E73F-DEF8F1BBB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702" y="2347192"/>
            <a:ext cx="829567" cy="220840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801C7045-926E-81A9-2E21-85B45674739D}"/>
              </a:ext>
            </a:extLst>
          </p:cNvPr>
          <p:cNvSpPr/>
          <p:nvPr/>
        </p:nvSpPr>
        <p:spPr>
          <a:xfrm>
            <a:off x="9016562" y="2681904"/>
            <a:ext cx="878287" cy="460689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752189-620E-0E9D-D5CB-DBC91E2A2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4723" y="2741340"/>
            <a:ext cx="798086" cy="349458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83FCB17A-BFD1-6120-B952-0354987DEFB7}"/>
              </a:ext>
            </a:extLst>
          </p:cNvPr>
          <p:cNvSpPr/>
          <p:nvPr/>
        </p:nvSpPr>
        <p:spPr>
          <a:xfrm>
            <a:off x="8727172" y="3146254"/>
            <a:ext cx="878287" cy="460546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908C942-3F82-7993-BADF-68E0295C24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832" b="31923"/>
          <a:stretch/>
        </p:blipFill>
        <p:spPr>
          <a:xfrm>
            <a:off x="8756710" y="3318933"/>
            <a:ext cx="830619" cy="123449"/>
          </a:xfrm>
          <a:prstGeom prst="rect">
            <a:avLst/>
          </a:prstGeom>
        </p:spPr>
      </p:pic>
      <p:sp>
        <p:nvSpPr>
          <p:cNvPr id="55" name="Rettangolo 54">
            <a:extLst>
              <a:ext uri="{FF2B5EF4-FFF2-40B4-BE49-F238E27FC236}">
                <a16:creationId xmlns:a16="http://schemas.microsoft.com/office/drawing/2014/main" id="{22DD4061-76C9-B0F1-7C04-E14910FF9787}"/>
              </a:ext>
            </a:extLst>
          </p:cNvPr>
          <p:cNvSpPr/>
          <p:nvPr/>
        </p:nvSpPr>
        <p:spPr>
          <a:xfrm>
            <a:off x="4631473" y="3617080"/>
            <a:ext cx="1183367" cy="463853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181472-318A-5589-BF12-8468652649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804" b="15081"/>
          <a:stretch/>
        </p:blipFill>
        <p:spPr>
          <a:xfrm>
            <a:off x="4797200" y="3628070"/>
            <a:ext cx="827121" cy="435929"/>
          </a:xfrm>
          <a:prstGeom prst="rect">
            <a:avLst/>
          </a:prstGeom>
        </p:spPr>
      </p:pic>
      <p:sp>
        <p:nvSpPr>
          <p:cNvPr id="63" name="Rettangolo 62">
            <a:extLst>
              <a:ext uri="{FF2B5EF4-FFF2-40B4-BE49-F238E27FC236}">
                <a16:creationId xmlns:a16="http://schemas.microsoft.com/office/drawing/2014/main" id="{CB99A0A9-9C5E-1415-6A4B-BD5B7BEF779C}"/>
              </a:ext>
            </a:extLst>
          </p:cNvPr>
          <p:cNvSpPr/>
          <p:nvPr/>
        </p:nvSpPr>
        <p:spPr>
          <a:xfrm>
            <a:off x="4336833" y="4080933"/>
            <a:ext cx="885407" cy="469425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B6221B-F720-6C8F-CD4D-F67F231FB9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4625" y="4149887"/>
            <a:ext cx="832371" cy="308161"/>
          </a:xfrm>
          <a:prstGeom prst="rect">
            <a:avLst/>
          </a:prstGeom>
        </p:spPr>
      </p:pic>
      <p:sp>
        <p:nvSpPr>
          <p:cNvPr id="68" name="Rettangolo 67">
            <a:extLst>
              <a:ext uri="{FF2B5EF4-FFF2-40B4-BE49-F238E27FC236}">
                <a16:creationId xmlns:a16="http://schemas.microsoft.com/office/drawing/2014/main" id="{74AA2549-4E28-FBF0-578B-2608A10EA175}"/>
              </a:ext>
            </a:extLst>
          </p:cNvPr>
          <p:cNvSpPr/>
          <p:nvPr/>
        </p:nvSpPr>
        <p:spPr>
          <a:xfrm>
            <a:off x="4336833" y="4546930"/>
            <a:ext cx="1472701" cy="473803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36D7B40A-06C3-A7A6-7325-664EF1553912}"/>
              </a:ext>
            </a:extLst>
          </p:cNvPr>
          <p:cNvSpPr/>
          <p:nvPr/>
        </p:nvSpPr>
        <p:spPr>
          <a:xfrm>
            <a:off x="4053804" y="5017636"/>
            <a:ext cx="1171339" cy="460297"/>
          </a:xfrm>
          <a:prstGeom prst="rect">
            <a:avLst/>
          </a:prstGeom>
          <a:solidFill>
            <a:schemeClr val="bg1"/>
          </a:solidFill>
          <a:ln w="12700">
            <a:solidFill>
              <a:srgbClr val="216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99CBF476-A52F-2A6F-68BF-A0FA19C5630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5390" b="35932"/>
          <a:stretch/>
        </p:blipFill>
        <p:spPr>
          <a:xfrm>
            <a:off x="4074265" y="5171142"/>
            <a:ext cx="1118221" cy="2004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F3FB19-4C44-CBBC-D200-CBB27013D0A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8310" t="24065" r="17661" b="24194"/>
          <a:stretch/>
        </p:blipFill>
        <p:spPr>
          <a:xfrm>
            <a:off x="4677475" y="4559639"/>
            <a:ext cx="762465" cy="4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81763357"/>
              </p:ext>
            </p:extLst>
          </p:nvPr>
        </p:nvGraphicFramePr>
        <p:xfrm>
          <a:off x="2889371" y="1188311"/>
          <a:ext cx="8760938" cy="282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44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44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3386262733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945979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95487231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908321918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1062539382"/>
                    </a:ext>
                  </a:extLst>
                </a:gridCol>
                <a:gridCol w="284464">
                  <a:extLst>
                    <a:ext uri="{9D8B030D-6E8A-4147-A177-3AD203B41FA5}">
                      <a16:colId xmlns:a16="http://schemas.microsoft.com/office/drawing/2014/main" val="649987426"/>
                    </a:ext>
                  </a:extLst>
                </a:gridCol>
                <a:gridCol w="284464">
                  <a:extLst>
                    <a:ext uri="{9D8B030D-6E8A-4147-A177-3AD203B41FA5}">
                      <a16:colId xmlns:a16="http://schemas.microsoft.com/office/drawing/2014/main" val="1427102225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3137064012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1834792058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533594236"/>
                    </a:ext>
                  </a:extLst>
                </a:gridCol>
              </a:tblGrid>
              <a:tr h="385470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529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529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baseline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2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0" kern="120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rgbClr val="19529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52"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195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 dirty="0">
                        <a:highlight>
                          <a:srgbClr val="808080"/>
                        </a:highlight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b="0" dirty="0">
                        <a:highlight>
                          <a:srgbClr val="808080"/>
                        </a:highlight>
                        <a:latin typeface="Trebuchet MS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300" b="0" kern="1200" dirty="0">
                        <a:solidFill>
                          <a:schemeClr val="dk1"/>
                        </a:solidFill>
                        <a:highlight>
                          <a:srgbClr val="808080"/>
                        </a:highlight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87935" marR="87935" marT="40585" marB="40585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49190"/>
                  </a:ext>
                </a:extLst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1802692" y="1610166"/>
            <a:ext cx="888401" cy="38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sz="1200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it-IT" sz="1200" dirty="0">
              <a:solidFill>
                <a:srgbClr val="195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93207" y="776278"/>
            <a:ext cx="4632033" cy="40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600"/>
              </a:lnSpc>
            </a:pPr>
            <a:r>
              <a:rPr lang="it-IT" b="1" dirty="0">
                <a:solidFill>
                  <a:srgbClr val="195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DICEMBRE 2024</a:t>
            </a:r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01FCCD9C-F644-B544-830F-A15C3D42682B}"/>
              </a:ext>
            </a:extLst>
          </p:cNvPr>
          <p:cNvCxnSpPr>
            <a:cxnSpLocks/>
          </p:cNvCxnSpPr>
          <p:nvPr/>
        </p:nvCxnSpPr>
        <p:spPr>
          <a:xfrm>
            <a:off x="1802691" y="688572"/>
            <a:ext cx="0" cy="5903700"/>
          </a:xfrm>
          <a:prstGeom prst="line">
            <a:avLst/>
          </a:prstGeom>
          <a:ln w="12700" cap="flat" cmpd="sng" algn="ctr">
            <a:solidFill>
              <a:srgbClr val="6FD7F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7F9042B-A576-7243-9874-EE8A4C944C91}"/>
              </a:ext>
            </a:extLst>
          </p:cNvPr>
          <p:cNvSpPr txBox="1"/>
          <p:nvPr/>
        </p:nvSpPr>
        <p:spPr>
          <a:xfrm>
            <a:off x="83462" y="1233894"/>
            <a:ext cx="16290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480"/>
              </a:lnSpc>
              <a:defRPr/>
            </a:pP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soggette</a:t>
            </a:r>
            <a:b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continue </a:t>
            </a:r>
            <a:b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>
                <a:solidFill>
                  <a:srgbClr val="4BBC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433FD2A-AD5B-CA4D-B64F-D3B10032224A}"/>
              </a:ext>
            </a:extLst>
          </p:cNvPr>
          <p:cNvCxnSpPr>
            <a:cxnSpLocks/>
          </p:cNvCxnSpPr>
          <p:nvPr/>
        </p:nvCxnSpPr>
        <p:spPr>
          <a:xfrm>
            <a:off x="173520" y="1903308"/>
            <a:ext cx="1296553" cy="0"/>
          </a:xfrm>
          <a:prstGeom prst="line">
            <a:avLst/>
          </a:prstGeom>
          <a:ln w="12700" cap="flat" cmpd="sng" algn="ctr">
            <a:solidFill>
              <a:srgbClr val="6FD7F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45E9DF-429E-F837-84C8-4BE9E363DCD7}"/>
              </a:ext>
            </a:extLst>
          </p:cNvPr>
          <p:cNvSpPr txBox="1"/>
          <p:nvPr/>
        </p:nvSpPr>
        <p:spPr>
          <a:xfrm>
            <a:off x="1802692" y="2235752"/>
            <a:ext cx="1571128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 Rho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C164A60F-D68F-651C-3D1D-A2487FA82986}"/>
              </a:ext>
            </a:extLst>
          </p:cNvPr>
          <p:cNvCxnSpPr>
            <a:cxnSpLocks/>
          </p:cNvCxnSpPr>
          <p:nvPr/>
        </p:nvCxnSpPr>
        <p:spPr>
          <a:xfrm>
            <a:off x="2889371" y="1925043"/>
            <a:ext cx="8756838" cy="0"/>
          </a:xfrm>
          <a:prstGeom prst="line">
            <a:avLst/>
          </a:prstGeom>
          <a:ln w="12700" cap="flat" cmpd="sng" algn="ctr">
            <a:solidFill>
              <a:srgbClr val="19529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E319F8F-3CFB-E5DB-8E39-4EB4B91D3BF2}"/>
              </a:ext>
            </a:extLst>
          </p:cNvPr>
          <p:cNvSpPr txBox="1"/>
          <p:nvPr/>
        </p:nvSpPr>
        <p:spPr>
          <a:xfrm>
            <a:off x="83461" y="1911408"/>
            <a:ext cx="1836327" cy="29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9" indent="-84133" defTabSz="457200">
              <a:lnSpc>
                <a:spcPts val="1800"/>
              </a:lnSpc>
              <a:buClr>
                <a:srgbClr val="2165AD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kern="0" dirty="0">
                <a:solidFill>
                  <a:srgbClr val="404040"/>
                </a:solidFill>
                <a:latin typeface="Arial" pitchFamily="34"/>
                <a:cs typeface="Arial" pitchFamily="34"/>
              </a:rPr>
              <a:t>AF - ARTIGIANO IN FIERA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B0252FA-8296-1D30-DC78-78AB4A0C0F0C}"/>
              </a:ext>
            </a:extLst>
          </p:cNvPr>
          <p:cNvSpPr/>
          <p:nvPr/>
        </p:nvSpPr>
        <p:spPr>
          <a:xfrm>
            <a:off x="2793207" y="3077737"/>
            <a:ext cx="8911110" cy="12786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07412FC-9447-327F-C36F-6FCD29D9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13" y="1934736"/>
            <a:ext cx="2267414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7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2165AD"/>
          </a:solidFill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</TotalTime>
  <Words>193</Words>
  <Application>Microsoft Macintosh PowerPoint</Application>
  <PresentationFormat>Widescreen</PresentationFormat>
  <Paragraphs>141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LALLA</dc:creator>
  <cp:lastModifiedBy>Marta Tognoli</cp:lastModifiedBy>
  <cp:revision>656</cp:revision>
  <dcterms:created xsi:type="dcterms:W3CDTF">2020-03-09T10:19:27Z</dcterms:created>
  <dcterms:modified xsi:type="dcterms:W3CDTF">2024-09-03T11:01:16Z</dcterms:modified>
</cp:coreProperties>
</file>